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5"/>
  </p:notesMasterIdLst>
  <p:sldIdLst>
    <p:sldId id="277" r:id="rId4"/>
    <p:sldId id="257" r:id="rId5"/>
    <p:sldId id="260" r:id="rId6"/>
    <p:sldId id="258" r:id="rId7"/>
    <p:sldId id="261" r:id="rId8"/>
    <p:sldId id="279" r:id="rId9"/>
    <p:sldId id="262" r:id="rId10"/>
    <p:sldId id="263" r:id="rId11"/>
    <p:sldId id="259" r:id="rId12"/>
    <p:sldId id="264" r:id="rId13"/>
    <p:sldId id="265" r:id="rId14"/>
    <p:sldId id="266" r:id="rId15"/>
    <p:sldId id="267" r:id="rId16"/>
    <p:sldId id="268" r:id="rId17"/>
    <p:sldId id="275" r:id="rId18"/>
    <p:sldId id="276" r:id="rId19"/>
    <p:sldId id="269" r:id="rId20"/>
    <p:sldId id="270" r:id="rId21"/>
    <p:sldId id="271" r:id="rId22"/>
    <p:sldId id="272" r:id="rId23"/>
    <p:sldId id="273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593"/>
    <a:srgbClr val="3A20A0"/>
    <a:srgbClr val="484848"/>
    <a:srgbClr val="A369F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0" y="4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2.svg"/><Relationship Id="rId7" Type="http://schemas.openxmlformats.org/officeDocument/2006/relationships/image" Target="../media/image2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4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48.svg"/><Relationship Id="rId5" Type="http://schemas.openxmlformats.org/officeDocument/2006/relationships/image" Target="../media/image44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4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3.png"/><Relationship Id="rId17" Type="http://schemas.openxmlformats.org/officeDocument/2006/relationships/image" Target="../media/image68.svg"/><Relationship Id="rId2" Type="http://schemas.openxmlformats.org/officeDocument/2006/relationships/image" Target="../media/image55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6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18" Type="http://schemas.openxmlformats.org/officeDocument/2006/relationships/image" Target="../media/image19.png"/><Relationship Id="rId3" Type="http://schemas.openxmlformats.org/officeDocument/2006/relationships/image" Target="../media/image8.svg"/><Relationship Id="rId21" Type="http://schemas.openxmlformats.org/officeDocument/2006/relationships/image" Target="../media/image22.svg"/><Relationship Id="rId7" Type="http://schemas.openxmlformats.org/officeDocument/2006/relationships/image" Target="../media/image12.svg"/><Relationship Id="rId12" Type="http://schemas.openxmlformats.org/officeDocument/2006/relationships/image" Target="../media/image16.png"/><Relationship Id="rId17" Type="http://schemas.microsoft.com/office/2007/relationships/hdphoto" Target="../media/hdphoto4.wdp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svg"/><Relationship Id="rId15" Type="http://schemas.microsoft.com/office/2007/relationships/hdphoto" Target="../media/hdphoto3.wdp"/><Relationship Id="rId10" Type="http://schemas.openxmlformats.org/officeDocument/2006/relationships/image" Target="../media/image15.png"/><Relationship Id="rId19" Type="http://schemas.openxmlformats.org/officeDocument/2006/relationships/image" Target="../media/image2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Blazor </a:t>
            </a:r>
            <a:r>
              <a:rPr lang="en-US" dirty="0" err="1"/>
              <a:t>WebAssembly</a:t>
            </a:r>
            <a:r>
              <a:rPr lang="en-US" dirty="0"/>
              <a:t> capabilities in .NET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Sanderson</a:t>
            </a:r>
          </a:p>
          <a:p>
            <a:r>
              <a:rPr lang="en-US" dirty="0"/>
              <a:t>@StevenSanderson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252CB153-C012-4307-AFD0-44B988E4728C}"/>
              </a:ext>
            </a:extLst>
          </p:cNvPr>
          <p:cNvGrpSpPr/>
          <p:nvPr/>
        </p:nvGrpSpPr>
        <p:grpSpPr>
          <a:xfrm>
            <a:off x="9416245" y="5840887"/>
            <a:ext cx="1689081" cy="494925"/>
            <a:chOff x="6626594" y="5720116"/>
            <a:chExt cx="1689081" cy="494925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A89CC3F0-E224-4816-B9EE-207A6F8BA414}"/>
                </a:ext>
              </a:extLst>
            </p:cNvPr>
            <p:cNvSpPr/>
            <p:nvPr/>
          </p:nvSpPr>
          <p:spPr>
            <a:xfrm>
              <a:off x="6626594" y="5720116"/>
              <a:ext cx="1689081" cy="494925"/>
            </a:xfrm>
            <a:prstGeom prst="roundRect">
              <a:avLst/>
            </a:prstGeom>
            <a:solidFill>
              <a:schemeClr val="bg2">
                <a:lumMod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C49FF0-4347-44A3-9E8B-D0FC6696756D}"/>
                </a:ext>
              </a:extLst>
            </p:cNvPr>
            <p:cNvSpPr txBox="1"/>
            <p:nvPr/>
          </p:nvSpPr>
          <p:spPr>
            <a:xfrm>
              <a:off x="7367290" y="5799187"/>
              <a:ext cx="782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Rust</a:t>
              </a: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F13FEA8-C320-4557-A556-AD6E4D0B5024}"/>
              </a:ext>
            </a:extLst>
          </p:cNvPr>
          <p:cNvSpPr/>
          <p:nvPr/>
        </p:nvSpPr>
        <p:spPr>
          <a:xfrm>
            <a:off x="3328422" y="5840887"/>
            <a:ext cx="1689081" cy="494925"/>
          </a:xfrm>
          <a:prstGeom prst="roundRect">
            <a:avLst/>
          </a:prstGeom>
          <a:solidFill>
            <a:schemeClr val="bg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058D9517-FDBD-484E-8BA2-5224C26B9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9727" y="930442"/>
            <a:ext cx="914400" cy="914400"/>
          </a:xfrm>
          <a:prstGeom prst="rect">
            <a:avLst/>
          </a:prstGeom>
        </p:spPr>
      </p:pic>
      <p:pic>
        <p:nvPicPr>
          <p:cNvPr id="11" name="Graphic 10" descr="Web design with solid fill">
            <a:extLst>
              <a:ext uri="{FF2B5EF4-FFF2-40B4-BE49-F238E27FC236}">
                <a16:creationId xmlns:a16="http://schemas.microsoft.com/office/drawing/2014/main" id="{E630BDAF-D25F-4EF6-B3C8-162E6F258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6164" y="4560922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 with solid fill">
            <a:extLst>
              <a:ext uri="{FF2B5EF4-FFF2-40B4-BE49-F238E27FC236}">
                <a16:creationId xmlns:a16="http://schemas.microsoft.com/office/drawing/2014/main" id="{62D40710-4166-4E6E-AA9F-EE39EC12E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9727" y="4560922"/>
            <a:ext cx="914400" cy="9144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7530A470-8BDD-48B9-881F-08B2BBE00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3290" y="4560922"/>
            <a:ext cx="914400" cy="914400"/>
          </a:xfrm>
          <a:prstGeom prst="rect">
            <a:avLst/>
          </a:prstGeom>
        </p:spPr>
      </p:pic>
      <p:pic>
        <p:nvPicPr>
          <p:cNvPr id="17" name="Graphic 16" descr="Confused person with solid fill">
            <a:extLst>
              <a:ext uri="{FF2B5EF4-FFF2-40B4-BE49-F238E27FC236}">
                <a16:creationId xmlns:a16="http://schemas.microsoft.com/office/drawing/2014/main" id="{0755441A-574A-496B-B93F-930C7D35A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3106" y="4552355"/>
            <a:ext cx="755361" cy="755361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23A3D98-79A3-41EC-BB4A-9241EE608EC6}"/>
              </a:ext>
            </a:extLst>
          </p:cNvPr>
          <p:cNvCxnSpPr>
            <a:cxnSpLocks/>
            <a:stCxn id="11" idx="0"/>
            <a:endCxn id="34" idx="2"/>
          </p:cNvCxnSpPr>
          <p:nvPr/>
        </p:nvCxnSpPr>
        <p:spPr>
          <a:xfrm rot="5400000" flipH="1" flipV="1">
            <a:off x="1723169" y="2107165"/>
            <a:ext cx="2383953" cy="2523563"/>
          </a:xfrm>
          <a:prstGeom prst="bentConnector3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A705893-B6DD-491A-919B-667166623FEA}"/>
              </a:ext>
            </a:extLst>
          </p:cNvPr>
          <p:cNvCxnSpPr>
            <a:cxnSpLocks/>
            <a:stCxn id="13" idx="0"/>
            <a:endCxn id="34" idx="2"/>
          </p:cNvCxnSpPr>
          <p:nvPr/>
        </p:nvCxnSpPr>
        <p:spPr>
          <a:xfrm rot="5400000" flipH="1" flipV="1">
            <a:off x="2984951" y="3368946"/>
            <a:ext cx="2383953" cy="12700"/>
          </a:xfrm>
          <a:prstGeom prst="bentConnector3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7419D12-6AC7-4A31-8325-4CD10601FF51}"/>
              </a:ext>
            </a:extLst>
          </p:cNvPr>
          <p:cNvCxnSpPr>
            <a:cxnSpLocks/>
            <a:stCxn id="15" idx="0"/>
            <a:endCxn id="34" idx="2"/>
          </p:cNvCxnSpPr>
          <p:nvPr/>
        </p:nvCxnSpPr>
        <p:spPr>
          <a:xfrm rot="16200000" flipV="1">
            <a:off x="4246733" y="2107164"/>
            <a:ext cx="2383953" cy="2523563"/>
          </a:xfrm>
          <a:prstGeom prst="bentConnector3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CBE4BDB-9C31-4EB1-BBA4-E767173A9A01}"/>
              </a:ext>
            </a:extLst>
          </p:cNvPr>
          <p:cNvSpPr txBox="1"/>
          <p:nvPr/>
        </p:nvSpPr>
        <p:spPr>
          <a:xfrm>
            <a:off x="3420438" y="1807637"/>
            <a:ext cx="151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Central Server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7CA6E9-D164-4D8B-85DF-9FB552CDD5F4}"/>
              </a:ext>
            </a:extLst>
          </p:cNvPr>
          <p:cNvSpPr txBox="1"/>
          <p:nvPr/>
        </p:nvSpPr>
        <p:spPr>
          <a:xfrm>
            <a:off x="581567" y="5353725"/>
            <a:ext cx="214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Manufacturing Hub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3008DF-860A-41D5-A10F-4666D69FA4C4}"/>
              </a:ext>
            </a:extLst>
          </p:cNvPr>
          <p:cNvSpPr txBox="1"/>
          <p:nvPr/>
        </p:nvSpPr>
        <p:spPr>
          <a:xfrm>
            <a:off x="3096162" y="5353725"/>
            <a:ext cx="214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Mission Control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7CD2F8-5C07-4417-A899-F3C3A5562659}"/>
              </a:ext>
            </a:extLst>
          </p:cNvPr>
          <p:cNvSpPr txBox="1"/>
          <p:nvPr/>
        </p:nvSpPr>
        <p:spPr>
          <a:xfrm>
            <a:off x="5628693" y="5353725"/>
            <a:ext cx="214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Accounting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31C737-00E1-45EB-AD04-716BFD4F7C81}"/>
              </a:ext>
            </a:extLst>
          </p:cNvPr>
          <p:cNvSpPr txBox="1"/>
          <p:nvPr/>
        </p:nvSpPr>
        <p:spPr>
          <a:xfrm>
            <a:off x="9188988" y="5357894"/>
            <a:ext cx="214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Libraries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E49C9C9-491F-474D-B39D-6291004B1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83" y="5868726"/>
            <a:ext cx="621248" cy="43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4D00E1C0-EADF-49D8-BE84-DCB03345B900}"/>
              </a:ext>
            </a:extLst>
          </p:cNvPr>
          <p:cNvGrpSpPr/>
          <p:nvPr/>
        </p:nvGrpSpPr>
        <p:grpSpPr>
          <a:xfrm>
            <a:off x="811138" y="5840887"/>
            <a:ext cx="1689081" cy="494925"/>
            <a:chOff x="1564257" y="5576343"/>
            <a:chExt cx="1689081" cy="494925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16BF14-A626-40A1-8344-ECA09FFE7C0F}"/>
                </a:ext>
              </a:extLst>
            </p:cNvPr>
            <p:cNvSpPr/>
            <p:nvPr/>
          </p:nvSpPr>
          <p:spPr>
            <a:xfrm>
              <a:off x="1564257" y="5576343"/>
              <a:ext cx="1689081" cy="494925"/>
            </a:xfrm>
            <a:prstGeom prst="roundRect">
              <a:avLst/>
            </a:prstGeom>
            <a:solidFill>
              <a:schemeClr val="bg2">
                <a:lumMod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28E482B-A65B-47E2-A50C-4AB5EC47AD2E}"/>
                </a:ext>
              </a:extLst>
            </p:cNvPr>
            <p:cNvGrpSpPr/>
            <p:nvPr/>
          </p:nvGrpSpPr>
          <p:grpSpPr>
            <a:xfrm>
              <a:off x="1839793" y="5638669"/>
              <a:ext cx="1150672" cy="386077"/>
              <a:chOff x="1863983" y="5638669"/>
              <a:chExt cx="1150672" cy="386077"/>
            </a:xfrm>
          </p:grpSpPr>
          <p:pic>
            <p:nvPicPr>
              <p:cNvPr id="1028" name="Picture 4" descr="Blazor - Wikipedia">
                <a:extLst>
                  <a:ext uri="{FF2B5EF4-FFF2-40B4-BE49-F238E27FC236}">
                    <a16:creationId xmlns:a16="http://schemas.microsoft.com/office/drawing/2014/main" id="{EAC915C8-746B-436A-B5AB-210DC7BC47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  <a14:imgEffect>
                          <a14:brightnessContrast bright="10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3983" y="5638669"/>
                <a:ext cx="366652" cy="366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E9F852-6E0A-48D1-8EBD-8A3D6F40561C}"/>
                  </a:ext>
                </a:extLst>
              </p:cNvPr>
              <p:cNvSpPr txBox="1"/>
              <p:nvPr/>
            </p:nvSpPr>
            <p:spPr>
              <a:xfrm>
                <a:off x="2231913" y="5655414"/>
                <a:ext cx="7827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Blazor</a:t>
                </a: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61EEB65-2553-4CAC-8504-94D2ED604451}"/>
              </a:ext>
            </a:extLst>
          </p:cNvPr>
          <p:cNvSpPr txBox="1"/>
          <p:nvPr/>
        </p:nvSpPr>
        <p:spPr>
          <a:xfrm>
            <a:off x="4035149" y="5919958"/>
            <a:ext cx="782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React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E16EE60-9534-4742-9232-09DE3BF6ED3B}"/>
              </a:ext>
            </a:extLst>
          </p:cNvPr>
          <p:cNvGrpSpPr/>
          <p:nvPr/>
        </p:nvGrpSpPr>
        <p:grpSpPr>
          <a:xfrm>
            <a:off x="5855949" y="5840887"/>
            <a:ext cx="1689081" cy="494925"/>
            <a:chOff x="6626594" y="5720116"/>
            <a:chExt cx="1689081" cy="494925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6E16130-1512-4FF7-A4D1-D6E0F3C97589}"/>
                </a:ext>
              </a:extLst>
            </p:cNvPr>
            <p:cNvSpPr/>
            <p:nvPr/>
          </p:nvSpPr>
          <p:spPr>
            <a:xfrm>
              <a:off x="6626594" y="5720116"/>
              <a:ext cx="1689081" cy="494925"/>
            </a:xfrm>
            <a:prstGeom prst="roundRect">
              <a:avLst/>
            </a:prstGeom>
            <a:solidFill>
              <a:schemeClr val="bg2">
                <a:lumMod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B7517F-8912-49D7-A57A-A0882ED76FAB}"/>
                </a:ext>
              </a:extLst>
            </p:cNvPr>
            <p:cNvSpPr txBox="1"/>
            <p:nvPr/>
          </p:nvSpPr>
          <p:spPr>
            <a:xfrm>
              <a:off x="7385080" y="5799187"/>
              <a:ext cx="782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WPF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4F3C794-4F5D-4890-8D41-BC249E433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150" y="5816846"/>
              <a:ext cx="300972" cy="300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F0972FA-584A-433E-B11A-09541AE04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199" y="5950763"/>
            <a:ext cx="307722" cy="30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B1F38256-4A6B-46A4-9468-6747BFBE3278}"/>
              </a:ext>
            </a:extLst>
          </p:cNvPr>
          <p:cNvGrpSpPr/>
          <p:nvPr/>
        </p:nvGrpSpPr>
        <p:grpSpPr>
          <a:xfrm>
            <a:off x="3335562" y="3114449"/>
            <a:ext cx="1689081" cy="494925"/>
            <a:chOff x="3674868" y="2231198"/>
            <a:chExt cx="1689081" cy="494925"/>
          </a:xfrm>
          <a:solidFill>
            <a:srgbClr val="544593"/>
          </a:solidFill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654F0A48-CEDE-4DEB-850C-78A2A0EA9B18}"/>
                </a:ext>
              </a:extLst>
            </p:cNvPr>
            <p:cNvSpPr/>
            <p:nvPr/>
          </p:nvSpPr>
          <p:spPr>
            <a:xfrm>
              <a:off x="3674868" y="2231198"/>
              <a:ext cx="1689081" cy="4949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4" name="Graphic 73" descr="Lock with solid fill">
              <a:extLst>
                <a:ext uri="{FF2B5EF4-FFF2-40B4-BE49-F238E27FC236}">
                  <a16:creationId xmlns:a16="http://schemas.microsoft.com/office/drawing/2014/main" id="{4B53376A-00CE-468E-8E1C-16C85E840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09372" y="2292584"/>
              <a:ext cx="359163" cy="35916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EBE4D2-93D2-48E9-8D70-7116375B55C9}"/>
                </a:ext>
              </a:extLst>
            </p:cNvPr>
            <p:cNvSpPr txBox="1"/>
            <p:nvPr/>
          </p:nvSpPr>
          <p:spPr>
            <a:xfrm>
              <a:off x="4360845" y="2286234"/>
              <a:ext cx="782742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dirty="0" err="1">
                  <a:solidFill>
                    <a:schemeClr val="bg1"/>
                  </a:solidFill>
                </a:rPr>
                <a:t>gRPC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A14F47D-E32D-4641-A54B-F6E42DBFD527}"/>
              </a:ext>
            </a:extLst>
          </p:cNvPr>
          <p:cNvGrpSpPr/>
          <p:nvPr/>
        </p:nvGrpSpPr>
        <p:grpSpPr>
          <a:xfrm>
            <a:off x="3136419" y="350852"/>
            <a:ext cx="2081679" cy="494925"/>
            <a:chOff x="1639020" y="5576343"/>
            <a:chExt cx="2081679" cy="49492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BCAF2957-2246-4D73-8658-CE3FFDA9B884}"/>
                </a:ext>
              </a:extLst>
            </p:cNvPr>
            <p:cNvSpPr/>
            <p:nvPr/>
          </p:nvSpPr>
          <p:spPr>
            <a:xfrm>
              <a:off x="1639020" y="5576343"/>
              <a:ext cx="2081679" cy="494925"/>
            </a:xfrm>
            <a:prstGeom prst="roundRect">
              <a:avLst/>
            </a:prstGeom>
            <a:solidFill>
              <a:schemeClr val="bg2">
                <a:lumMod val="5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02B0FB2-9323-4075-9F97-2F5EEDC536AB}"/>
                </a:ext>
              </a:extLst>
            </p:cNvPr>
            <p:cNvSpPr txBox="1"/>
            <p:nvPr/>
          </p:nvSpPr>
          <p:spPr>
            <a:xfrm>
              <a:off x="2161714" y="5649663"/>
              <a:ext cx="1512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ASP.NET Core</a:t>
              </a:r>
            </a:p>
          </p:txBody>
        </p:sp>
      </p:grpSp>
      <p:pic>
        <p:nvPicPr>
          <p:cNvPr id="88" name="Graphic 87" descr="World with solid fill">
            <a:extLst>
              <a:ext uri="{FF2B5EF4-FFF2-40B4-BE49-F238E27FC236}">
                <a16:creationId xmlns:a16="http://schemas.microsoft.com/office/drawing/2014/main" id="{3B52F912-88C2-4DCA-93A7-E537C7BCD3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04616" y="419295"/>
            <a:ext cx="377031" cy="37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8F9CD-F02B-4126-9A3B-57E01C6AA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10BA57-D9D7-4440-95F0-89DCBBF0CA19}"/>
              </a:ext>
            </a:extLst>
          </p:cNvPr>
          <p:cNvSpPr/>
          <p:nvPr/>
        </p:nvSpPr>
        <p:spPr>
          <a:xfrm>
            <a:off x="2967486" y="2352136"/>
            <a:ext cx="874136" cy="7246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AOT speed impact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9FDC6-6664-448D-931C-3644384B8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708" y="2488571"/>
            <a:ext cx="1628955" cy="497756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Debug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1940BC-BD9E-43B0-9652-A401DF98F147}"/>
              </a:ext>
            </a:extLst>
          </p:cNvPr>
          <p:cNvSpPr/>
          <p:nvPr/>
        </p:nvSpPr>
        <p:spPr>
          <a:xfrm>
            <a:off x="2967486" y="3651849"/>
            <a:ext cx="1046672" cy="7246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8CB838-C8AE-4250-A8A0-83BAE5AA382D}"/>
              </a:ext>
            </a:extLst>
          </p:cNvPr>
          <p:cNvSpPr txBox="1">
            <a:spLocks/>
          </p:cNvSpPr>
          <p:nvPr/>
        </p:nvSpPr>
        <p:spPr>
          <a:xfrm>
            <a:off x="895708" y="3788284"/>
            <a:ext cx="1628955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Release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C780F-653A-42DE-96C2-318D066CFEFB}"/>
              </a:ext>
            </a:extLst>
          </p:cNvPr>
          <p:cNvSpPr/>
          <p:nvPr/>
        </p:nvSpPr>
        <p:spPr>
          <a:xfrm>
            <a:off x="2978979" y="4951562"/>
            <a:ext cx="8374819" cy="7246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E7A87E-B773-4ED0-9DE4-0B8F10416D27}"/>
              </a:ext>
            </a:extLst>
          </p:cNvPr>
          <p:cNvSpPr txBox="1">
            <a:spLocks/>
          </p:cNvSpPr>
          <p:nvPr/>
        </p:nvSpPr>
        <p:spPr>
          <a:xfrm>
            <a:off x="907202" y="5099499"/>
            <a:ext cx="1628955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AOT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2CDBE4-FBBE-46E6-A0F8-641215FA1511}"/>
              </a:ext>
            </a:extLst>
          </p:cNvPr>
          <p:cNvCxnSpPr>
            <a:cxnSpLocks/>
          </p:cNvCxnSpPr>
          <p:nvPr/>
        </p:nvCxnSpPr>
        <p:spPr>
          <a:xfrm>
            <a:off x="2967486" y="2001328"/>
            <a:ext cx="0" cy="4042914"/>
          </a:xfrm>
          <a:prstGeom prst="line">
            <a:avLst/>
          </a:prstGeom>
          <a:ln w="57150">
            <a:solidFill>
              <a:srgbClr val="484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7BAD70-7271-4F43-9BE1-5ADB755952F8}"/>
              </a:ext>
            </a:extLst>
          </p:cNvPr>
          <p:cNvSpPr txBox="1">
            <a:spLocks/>
          </p:cNvSpPr>
          <p:nvPr/>
        </p:nvSpPr>
        <p:spPr>
          <a:xfrm>
            <a:off x="4073104" y="2494322"/>
            <a:ext cx="5151410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4200 satellites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19D4869-B8CF-4ECA-B381-6D07D042D5CB}"/>
              </a:ext>
            </a:extLst>
          </p:cNvPr>
          <p:cNvSpPr txBox="1">
            <a:spLocks/>
          </p:cNvSpPr>
          <p:nvPr/>
        </p:nvSpPr>
        <p:spPr>
          <a:xfrm>
            <a:off x="4225503" y="3794035"/>
            <a:ext cx="5151410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4600 satellites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BFE17C9-E52E-4FA9-8EE0-72793404E10D}"/>
              </a:ext>
            </a:extLst>
          </p:cNvPr>
          <p:cNvSpPr txBox="1">
            <a:spLocks/>
          </p:cNvSpPr>
          <p:nvPr/>
        </p:nvSpPr>
        <p:spPr>
          <a:xfrm>
            <a:off x="8149087" y="5099499"/>
            <a:ext cx="3032194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52,000 satellites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833A2F-FCD6-429C-9FE8-0D9A9BE649E4}"/>
              </a:ext>
            </a:extLst>
          </p:cNvPr>
          <p:cNvSpPr txBox="1"/>
          <p:nvPr/>
        </p:nvSpPr>
        <p:spPr>
          <a:xfrm>
            <a:off x="5317465" y="581102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10x gains on intensive CPU-bound computation</a:t>
            </a:r>
            <a:endParaRPr lang="en-GB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CE0EC0-4DC0-4C2E-879C-8622B2144EB1}"/>
              </a:ext>
            </a:extLst>
          </p:cNvPr>
          <p:cNvSpPr txBox="1"/>
          <p:nvPr/>
        </p:nvSpPr>
        <p:spPr>
          <a:xfrm>
            <a:off x="6858033" y="646862"/>
            <a:ext cx="4732962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Numbers to be confirmed before the conference</a:t>
            </a:r>
          </a:p>
          <a:p>
            <a:r>
              <a:rPr lang="en-GB" dirty="0">
                <a:solidFill>
                  <a:schemeClr val="bg1"/>
                </a:solidFill>
              </a:rPr>
              <a:t>These are just estimates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1940BC-BD9E-43B0-9652-A401DF98F147}"/>
              </a:ext>
            </a:extLst>
          </p:cNvPr>
          <p:cNvSpPr/>
          <p:nvPr/>
        </p:nvSpPr>
        <p:spPr>
          <a:xfrm>
            <a:off x="1535502" y="1139748"/>
            <a:ext cx="1189009" cy="416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8CB838-C8AE-4250-A8A0-83BAE5AA382D}"/>
              </a:ext>
            </a:extLst>
          </p:cNvPr>
          <p:cNvSpPr txBox="1">
            <a:spLocks/>
          </p:cNvSpPr>
          <p:nvPr/>
        </p:nvSpPr>
        <p:spPr>
          <a:xfrm>
            <a:off x="-246576" y="1223053"/>
            <a:ext cx="1628955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Release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C780F-653A-42DE-96C2-318D066CFEFB}"/>
              </a:ext>
            </a:extLst>
          </p:cNvPr>
          <p:cNvSpPr/>
          <p:nvPr/>
        </p:nvSpPr>
        <p:spPr>
          <a:xfrm>
            <a:off x="1546996" y="1683907"/>
            <a:ext cx="2530424" cy="4164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E7A87E-B773-4ED0-9DE4-0B8F10416D27}"/>
              </a:ext>
            </a:extLst>
          </p:cNvPr>
          <p:cNvSpPr txBox="1">
            <a:spLocks/>
          </p:cNvSpPr>
          <p:nvPr/>
        </p:nvSpPr>
        <p:spPr>
          <a:xfrm>
            <a:off x="-246576" y="1739827"/>
            <a:ext cx="1628955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AOT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2CDBE4-FBBE-46E6-A0F8-641215FA1511}"/>
              </a:ext>
            </a:extLst>
          </p:cNvPr>
          <p:cNvCxnSpPr>
            <a:cxnSpLocks/>
          </p:cNvCxnSpPr>
          <p:nvPr/>
        </p:nvCxnSpPr>
        <p:spPr>
          <a:xfrm>
            <a:off x="1535502" y="937403"/>
            <a:ext cx="0" cy="1362974"/>
          </a:xfrm>
          <a:prstGeom prst="line">
            <a:avLst/>
          </a:prstGeom>
          <a:ln w="57150">
            <a:solidFill>
              <a:srgbClr val="484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BFE17C9-E52E-4FA9-8EE0-72793404E10D}"/>
              </a:ext>
            </a:extLst>
          </p:cNvPr>
          <p:cNvSpPr txBox="1">
            <a:spLocks/>
          </p:cNvSpPr>
          <p:nvPr/>
        </p:nvSpPr>
        <p:spPr>
          <a:xfrm>
            <a:off x="954659" y="1739827"/>
            <a:ext cx="3032194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2.2 MB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833A2F-FCD6-429C-9FE8-0D9A9BE649E4}"/>
              </a:ext>
            </a:extLst>
          </p:cNvPr>
          <p:cNvSpPr txBox="1"/>
          <p:nvPr/>
        </p:nvSpPr>
        <p:spPr>
          <a:xfrm>
            <a:off x="2724511" y="1167064"/>
            <a:ext cx="2855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dirty="0"/>
              <a:t>(was 1.40 MB on .NET 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C9BA37-EF8A-43B7-B4BD-86AFEB72420C}"/>
              </a:ext>
            </a:extLst>
          </p:cNvPr>
          <p:cNvSpPr txBox="1">
            <a:spLocks/>
          </p:cNvSpPr>
          <p:nvPr/>
        </p:nvSpPr>
        <p:spPr>
          <a:xfrm>
            <a:off x="-315588" y="1194379"/>
            <a:ext cx="3032194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1.01 MB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267E62-DC5B-40FC-8C4B-ECA4B341A727}"/>
              </a:ext>
            </a:extLst>
          </p:cNvPr>
          <p:cNvSpPr txBox="1"/>
          <p:nvPr/>
        </p:nvSpPr>
        <p:spPr>
          <a:xfrm>
            <a:off x="297611" y="4507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Minimal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SatelliteSimulator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en-GB" sz="2400" dirty="0">
              <a:latin typeface="+mj-l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7C64D51-1075-44E5-A37E-41D53F567324}"/>
              </a:ext>
            </a:extLst>
          </p:cNvPr>
          <p:cNvSpPr/>
          <p:nvPr/>
        </p:nvSpPr>
        <p:spPr>
          <a:xfrm>
            <a:off x="1492370" y="3259895"/>
            <a:ext cx="1851091" cy="416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159E07FB-305E-4111-BBB3-CA4E165E7C35}"/>
              </a:ext>
            </a:extLst>
          </p:cNvPr>
          <p:cNvSpPr txBox="1">
            <a:spLocks/>
          </p:cNvSpPr>
          <p:nvPr/>
        </p:nvSpPr>
        <p:spPr>
          <a:xfrm>
            <a:off x="-289708" y="3343200"/>
            <a:ext cx="1628955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Release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BEDED1-0BE9-49DB-ACB7-1F1401C47DB0}"/>
              </a:ext>
            </a:extLst>
          </p:cNvPr>
          <p:cNvSpPr/>
          <p:nvPr/>
        </p:nvSpPr>
        <p:spPr>
          <a:xfrm>
            <a:off x="1503864" y="3804054"/>
            <a:ext cx="2984044" cy="4164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A87FBF-B335-4365-8808-8B1BF02F98D4}"/>
              </a:ext>
            </a:extLst>
          </p:cNvPr>
          <p:cNvSpPr txBox="1">
            <a:spLocks/>
          </p:cNvSpPr>
          <p:nvPr/>
        </p:nvSpPr>
        <p:spPr>
          <a:xfrm>
            <a:off x="-289708" y="3859974"/>
            <a:ext cx="1628955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AOT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CCF466D-A43A-4D3A-BCA9-4D257AE118BD}"/>
              </a:ext>
            </a:extLst>
          </p:cNvPr>
          <p:cNvCxnSpPr>
            <a:cxnSpLocks/>
          </p:cNvCxnSpPr>
          <p:nvPr/>
        </p:nvCxnSpPr>
        <p:spPr>
          <a:xfrm>
            <a:off x="1492370" y="3074803"/>
            <a:ext cx="0" cy="1362974"/>
          </a:xfrm>
          <a:prstGeom prst="line">
            <a:avLst/>
          </a:prstGeom>
          <a:ln w="57150">
            <a:solidFill>
              <a:srgbClr val="484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B59983C6-F9EB-4BFD-A005-A3DFAF6085DC}"/>
              </a:ext>
            </a:extLst>
          </p:cNvPr>
          <p:cNvSpPr txBox="1">
            <a:spLocks/>
          </p:cNvSpPr>
          <p:nvPr/>
        </p:nvSpPr>
        <p:spPr>
          <a:xfrm>
            <a:off x="1411864" y="3859974"/>
            <a:ext cx="3032194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2.8 MB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5D412A5-4269-4232-A09A-572002C29E7F}"/>
              </a:ext>
            </a:extLst>
          </p:cNvPr>
          <p:cNvSpPr txBox="1">
            <a:spLocks/>
          </p:cNvSpPr>
          <p:nvPr/>
        </p:nvSpPr>
        <p:spPr>
          <a:xfrm>
            <a:off x="254479" y="3314526"/>
            <a:ext cx="3032194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1.62 MB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284C4F-D842-4355-9982-EF93FBDAB29D}"/>
              </a:ext>
            </a:extLst>
          </p:cNvPr>
          <p:cNvSpPr txBox="1"/>
          <p:nvPr/>
        </p:nvSpPr>
        <p:spPr>
          <a:xfrm>
            <a:off x="254479" y="25708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Default</a:t>
            </a:r>
            <a:endParaRPr lang="en-GB" sz="2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C3A3A7-29F5-42EE-A2AC-CD406DD9DB7F}"/>
              </a:ext>
            </a:extLst>
          </p:cNvPr>
          <p:cNvSpPr/>
          <p:nvPr/>
        </p:nvSpPr>
        <p:spPr>
          <a:xfrm>
            <a:off x="1492370" y="5402094"/>
            <a:ext cx="4201064" cy="416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633613E3-73CF-457A-BAED-01A2AEF60A3F}"/>
              </a:ext>
            </a:extLst>
          </p:cNvPr>
          <p:cNvSpPr txBox="1">
            <a:spLocks/>
          </p:cNvSpPr>
          <p:nvPr/>
        </p:nvSpPr>
        <p:spPr>
          <a:xfrm>
            <a:off x="-289708" y="5485399"/>
            <a:ext cx="1628955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Release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091C497-AC9D-488A-B929-51DEBDD2001B}"/>
              </a:ext>
            </a:extLst>
          </p:cNvPr>
          <p:cNvSpPr/>
          <p:nvPr/>
        </p:nvSpPr>
        <p:spPr>
          <a:xfrm>
            <a:off x="1503864" y="5946253"/>
            <a:ext cx="10642128" cy="4164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5DAFD798-96CF-48DF-B5AE-2A5873D54C9A}"/>
              </a:ext>
            </a:extLst>
          </p:cNvPr>
          <p:cNvSpPr txBox="1">
            <a:spLocks/>
          </p:cNvSpPr>
          <p:nvPr/>
        </p:nvSpPr>
        <p:spPr>
          <a:xfrm>
            <a:off x="-289708" y="6002173"/>
            <a:ext cx="1628955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AOT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81D913D-30C7-41D9-A3EC-59C94533869F}"/>
              </a:ext>
            </a:extLst>
          </p:cNvPr>
          <p:cNvCxnSpPr>
            <a:cxnSpLocks/>
          </p:cNvCxnSpPr>
          <p:nvPr/>
        </p:nvCxnSpPr>
        <p:spPr>
          <a:xfrm>
            <a:off x="1492370" y="5205500"/>
            <a:ext cx="0" cy="1362974"/>
          </a:xfrm>
          <a:prstGeom prst="line">
            <a:avLst/>
          </a:prstGeom>
          <a:ln w="57150">
            <a:solidFill>
              <a:srgbClr val="484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696FB394-FD67-4953-9E5C-09DD393B67C4}"/>
              </a:ext>
            </a:extLst>
          </p:cNvPr>
          <p:cNvSpPr txBox="1">
            <a:spLocks/>
          </p:cNvSpPr>
          <p:nvPr/>
        </p:nvSpPr>
        <p:spPr>
          <a:xfrm>
            <a:off x="9066365" y="6002173"/>
            <a:ext cx="3032194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10 MB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D3DA2D14-A865-4B48-9022-BAFAB7D89B2F}"/>
              </a:ext>
            </a:extLst>
          </p:cNvPr>
          <p:cNvSpPr txBox="1">
            <a:spLocks/>
          </p:cNvSpPr>
          <p:nvPr/>
        </p:nvSpPr>
        <p:spPr>
          <a:xfrm>
            <a:off x="2518183" y="5456725"/>
            <a:ext cx="3032194" cy="49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3.7 MB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AC82A64-1F2C-400F-8831-6FDADD2147CC}"/>
              </a:ext>
            </a:extLst>
          </p:cNvPr>
          <p:cNvSpPr txBox="1"/>
          <p:nvPr/>
        </p:nvSpPr>
        <p:spPr>
          <a:xfrm>
            <a:off x="254479" y="47130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Large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ManufacturingHub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en-GB" sz="2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20438741-22B6-4FE2-84AC-72E083377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47" y="365125"/>
            <a:ext cx="10289161" cy="1325563"/>
          </a:xfrm>
        </p:spPr>
        <p:txBody>
          <a:bodyPr/>
          <a:lstStyle/>
          <a:p>
            <a:pPr algn="r"/>
            <a:r>
              <a:rPr lang="en-US" dirty="0"/>
              <a:t>App sizes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69EE33D-FA6C-4590-9E3B-1898AA50CD99}"/>
              </a:ext>
            </a:extLst>
          </p:cNvPr>
          <p:cNvSpPr txBox="1"/>
          <p:nvPr/>
        </p:nvSpPr>
        <p:spPr>
          <a:xfrm>
            <a:off x="6096000" y="2731698"/>
            <a:ext cx="4732962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Numbers to be confirmed before the conference</a:t>
            </a:r>
          </a:p>
          <a:p>
            <a:r>
              <a:rPr lang="en-GB" dirty="0">
                <a:solidFill>
                  <a:schemeClr val="bg1"/>
                </a:solidFill>
              </a:rPr>
              <a:t>These are just estimates</a:t>
            </a:r>
          </a:p>
        </p:txBody>
      </p:sp>
    </p:spTree>
    <p:extLst>
      <p:ext uri="{BB962C8B-B14F-4D97-AF65-F5344CB8AC3E}">
        <p14:creationId xmlns:p14="http://schemas.microsoft.com/office/powerpoint/2010/main" val="204000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Blazor </a:t>
            </a:r>
            <a:r>
              <a:rPr lang="en-US" dirty="0" err="1"/>
              <a:t>WebAssembly</a:t>
            </a:r>
            <a:r>
              <a:rPr lang="en-US" dirty="0"/>
              <a:t> features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0"/>
            <a:ext cx="10515600" cy="4631266"/>
          </a:xfrm>
        </p:spPr>
        <p:txBody>
          <a:bodyPr/>
          <a:lstStyle/>
          <a:p>
            <a:r>
              <a:rPr lang="en-US" dirty="0"/>
              <a:t>Ahead-of-time (AOT) compilation</a:t>
            </a:r>
          </a:p>
          <a:p>
            <a:r>
              <a:rPr lang="en-US" dirty="0"/>
              <a:t>Custom elements</a:t>
            </a:r>
          </a:p>
          <a:p>
            <a:r>
              <a:rPr lang="en-US" dirty="0"/>
              <a:t>Smaller production apps</a:t>
            </a:r>
          </a:p>
          <a:p>
            <a:r>
              <a:rPr lang="en-US" dirty="0"/>
              <a:t>Native dependencies</a:t>
            </a:r>
          </a:p>
          <a:p>
            <a:r>
              <a:rPr lang="en-US" dirty="0"/>
              <a:t>Hot reload</a:t>
            </a:r>
          </a:p>
          <a:p>
            <a:r>
              <a:rPr lang="en-US" dirty="0"/>
              <a:t>Custom bundling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… plus dozens more for Blazor generally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148</Words>
  <Application>Microsoft Office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Consolas</vt:lpstr>
      <vt:lpstr>Calibri</vt:lpstr>
      <vt:lpstr>Open Sans</vt:lpstr>
      <vt:lpstr>Arial</vt:lpstr>
      <vt:lpstr>Calibri Light</vt:lpstr>
      <vt:lpstr>1_Office Theme</vt:lpstr>
      <vt:lpstr>3_Office Theme</vt:lpstr>
      <vt:lpstr>2_Office Theme</vt:lpstr>
      <vt:lpstr>PowerPoint Presentation</vt:lpstr>
      <vt:lpstr>New Blazor WebAssembly capabilities in .NET 6</vt:lpstr>
      <vt:lpstr>PowerPoint Presentation</vt:lpstr>
      <vt:lpstr>Demo</vt:lpstr>
      <vt:lpstr>AOT speed impact</vt:lpstr>
      <vt:lpstr>App sizes</vt:lpstr>
      <vt:lpstr>New Blazor WebAssembly features in .NET 6</vt:lpstr>
      <vt:lpstr>Thanks for joining!</vt:lpstr>
      <vt:lpstr>Code 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Steve Sanderson</cp:lastModifiedBy>
  <cp:revision>28</cp:revision>
  <dcterms:created xsi:type="dcterms:W3CDTF">2020-08-18T20:47:27Z</dcterms:created>
  <dcterms:modified xsi:type="dcterms:W3CDTF">2021-11-02T15:09:44Z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